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71" r:id="rId5"/>
    <p:sldId id="269" r:id="rId6"/>
    <p:sldId id="259" r:id="rId7"/>
    <p:sldId id="276" r:id="rId8"/>
    <p:sldId id="261" r:id="rId9"/>
    <p:sldId id="274" r:id="rId10"/>
    <p:sldId id="275" r:id="rId11"/>
    <p:sldId id="265" r:id="rId12"/>
    <p:sldId id="277" r:id="rId13"/>
    <p:sldId id="282" r:id="rId14"/>
    <p:sldId id="280" r:id="rId15"/>
    <p:sldId id="278" r:id="rId16"/>
    <p:sldId id="279" r:id="rId17"/>
    <p:sldId id="283" r:id="rId18"/>
    <p:sldId id="262" r:id="rId19"/>
    <p:sldId id="28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F86D-D192-452E-852C-AF17DD360747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EDFD-7B56-4480-99CA-0C8FAF62F9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1569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F86D-D192-452E-852C-AF17DD360747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EDFD-7B56-4480-99CA-0C8FAF62F9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2075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F86D-D192-452E-852C-AF17DD360747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EDFD-7B56-4480-99CA-0C8FAF62F9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46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F86D-D192-452E-852C-AF17DD360747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EDFD-7B56-4480-99CA-0C8FAF62F9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7354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F86D-D192-452E-852C-AF17DD360747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EDFD-7B56-4480-99CA-0C8FAF62F9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8623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F86D-D192-452E-852C-AF17DD360747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EDFD-7B56-4480-99CA-0C8FAF62F9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318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F86D-D192-452E-852C-AF17DD360747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EDFD-7B56-4480-99CA-0C8FAF62F9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9383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F86D-D192-452E-852C-AF17DD360747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EDFD-7B56-4480-99CA-0C8FAF62F9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2258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F86D-D192-452E-852C-AF17DD360747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EDFD-7B56-4480-99CA-0C8FAF62F9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0296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F86D-D192-452E-852C-AF17DD360747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EDFD-7B56-4480-99CA-0C8FAF62F9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8713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F86D-D192-452E-852C-AF17DD360747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EDFD-7B56-4480-99CA-0C8FAF62F9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5028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0F86D-D192-452E-852C-AF17DD360747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EDFD-7B56-4480-99CA-0C8FAF62F9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0411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nsimera.gr/biographies/14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l-GR" b="1" dirty="0" smtClean="0"/>
              <a:t>ΚΑΤΑΛΟΝΙΑ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/>
              <a:t>Η Καταλονία βρίσκεται στην βορειοανατολική Ισπανία.</a:t>
            </a:r>
            <a:r>
              <a:rPr lang="el-GR" dirty="0"/>
              <a:t/>
            </a:r>
            <a:br>
              <a:rPr lang="el-GR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1" name="Picture 3" descr="C:\Users\teacher\Desktop\ERASMUS+ VARIOUS\WALL DISPLAYS-photos\catalonia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5"/>
            <a:ext cx="6120680" cy="1438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Panagiotis\Desktop\c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2447925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0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Sant</a:t>
            </a:r>
            <a:r>
              <a:rPr lang="en-US" b="1" dirty="0" smtClean="0"/>
              <a:t> </a:t>
            </a:r>
            <a:r>
              <a:rPr lang="en-US" b="1" dirty="0" err="1" smtClean="0"/>
              <a:t>Jordi</a:t>
            </a:r>
            <a:endParaRPr lang="en-US" b="1" dirty="0"/>
          </a:p>
        </p:txBody>
      </p:sp>
      <p:pic>
        <p:nvPicPr>
          <p:cNvPr id="3074" name="Picture 2" descr="C:\Users\Panagiotis\Desktop\imagesRF4MDLP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73016"/>
            <a:ext cx="4946295" cy="26671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27584" y="1268761"/>
            <a:ext cx="6030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/>
              <a:t>Η μέρα του άγιου Γεωργίου γιορτάζεται σε όλες τις πόλεις της Καταλονίας</a:t>
            </a:r>
            <a:r>
              <a:rPr lang="en-US" sz="3200" b="1" dirty="0" smtClean="0"/>
              <a:t> </a:t>
            </a:r>
            <a:r>
              <a:rPr lang="el-GR" sz="3200" b="1" dirty="0" smtClean="0"/>
              <a:t>με </a:t>
            </a:r>
            <a:r>
              <a:rPr lang="en-US" sz="3200" b="1" dirty="0" smtClean="0"/>
              <a:t>bazaar </a:t>
            </a:r>
            <a:r>
              <a:rPr lang="el-GR" sz="3200" b="1" dirty="0" smtClean="0"/>
              <a:t>λουλουδιών &amp; βιβλίων.</a:t>
            </a:r>
            <a:endParaRPr lang="en-US" sz="3200" b="1" dirty="0"/>
          </a:p>
        </p:txBody>
      </p:sp>
      <p:pic>
        <p:nvPicPr>
          <p:cNvPr id="3075" name="Picture 3" descr="C:\Users\Panagiotis\Desktop\imagesT8SNG3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92696"/>
            <a:ext cx="1743075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l-GR" sz="3600" b="1" dirty="0" smtClean="0"/>
              <a:t>Στην πόλη</a:t>
            </a:r>
            <a:r>
              <a:rPr lang="el-GR" sz="3600" b="1" dirty="0" smtClean="0"/>
              <a:t> </a:t>
            </a:r>
            <a:r>
              <a:rPr lang="el-GR" sz="3600" b="1" u="sng" dirty="0" smtClean="0"/>
              <a:t>Vilafranca </a:t>
            </a:r>
            <a:r>
              <a:rPr lang="el-GR" sz="3600" b="1" u="sng" dirty="0"/>
              <a:t>del </a:t>
            </a:r>
            <a:r>
              <a:rPr lang="el-GR" sz="3600" b="1" u="sng" dirty="0" smtClean="0"/>
              <a:t>Penedès </a:t>
            </a:r>
            <a:r>
              <a:rPr lang="el-GR" sz="3600" b="1" dirty="0" smtClean="0"/>
              <a:t>διοργανώνεται </a:t>
            </a:r>
            <a:r>
              <a:rPr lang="el-GR" sz="3600" b="1" dirty="0" smtClean="0"/>
              <a:t>φεστιβάλ, </a:t>
            </a:r>
            <a:r>
              <a:rPr lang="el-GR" sz="3600" b="1" dirty="0" smtClean="0"/>
              <a:t>με </a:t>
            </a:r>
            <a:r>
              <a:rPr lang="el-GR" sz="3600" b="1" dirty="0" smtClean="0"/>
              <a:t>παραδοσιακούς χορούς, που </a:t>
            </a:r>
            <a:r>
              <a:rPr lang="el-GR" sz="3600" b="1" dirty="0"/>
              <a:t>ονομάζεται "Festa Major</a:t>
            </a:r>
            <a:r>
              <a:rPr lang="el-GR" sz="3600" b="1" dirty="0" smtClean="0"/>
              <a:t>"</a:t>
            </a:r>
            <a:endParaRPr lang="el-GR" sz="3600" b="1" dirty="0"/>
          </a:p>
        </p:txBody>
      </p:sp>
      <p:pic>
        <p:nvPicPr>
          <p:cNvPr id="4098" name="Picture 2" descr="C:\Users\teacher\Desktop\ERASMUS+ VARIOUS\WALL DISPLAYS-photos\catalonia\6098497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348880"/>
            <a:ext cx="6199336" cy="4128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263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PABLO PICASSO</a:t>
            </a:r>
            <a:r>
              <a:rPr lang="el-GR" dirty="0" smtClean="0"/>
              <a:t> 1881-1973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Καταλανός  </a:t>
            </a:r>
            <a:r>
              <a:rPr lang="el-GR" b="1" dirty="0" smtClean="0"/>
              <a:t>ζωγράφος. Είναι ένας από τους κυριότερους εκπροσώπους της τέχνης του 20</a:t>
            </a:r>
            <a:r>
              <a:rPr lang="el-GR" b="1" baseline="30000" dirty="0" smtClean="0"/>
              <a:t>ου</a:t>
            </a:r>
            <a:r>
              <a:rPr lang="el-GR" b="1" dirty="0" smtClean="0"/>
              <a:t>  </a:t>
            </a:r>
            <a:r>
              <a:rPr lang="el-GR" b="1" dirty="0" smtClean="0"/>
              <a:t>αι. συνιδρυτής </a:t>
            </a:r>
            <a:r>
              <a:rPr lang="el-GR" b="1" dirty="0" smtClean="0"/>
              <a:t>μαζί με τον Ζώρζ Μπρακ του ΚΥΒΙΣΜΟΥ και με σημαντική συνεισφορά στη διαμόρφωση και εξέλιξη της σύγχρονης τέχνης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teacher\Desktop\ERASMUS+ VARIOUS\WALL DISPLAYS-photos\catalonia\8731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024336" cy="3769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Γκερνίκα </a:t>
            </a:r>
            <a:r>
              <a:rPr lang="el-GR" dirty="0" smtClean="0"/>
              <a:t>ή </a:t>
            </a:r>
            <a:r>
              <a:rPr lang="el-GR" i="1" dirty="0" smtClean="0"/>
              <a:t>Γκουέρνικα(1937)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</p:spPr>
        <p:txBody>
          <a:bodyPr>
            <a:noAutofit/>
          </a:bodyPr>
          <a:lstStyle/>
          <a:p>
            <a:r>
              <a:rPr lang="el-GR" dirty="0" smtClean="0"/>
              <a:t>Η πολύνεκρη </a:t>
            </a:r>
            <a:r>
              <a:rPr lang="el-GR" dirty="0" smtClean="0"/>
              <a:t>αεροπορική επίθεση κατά της </a:t>
            </a:r>
            <a:r>
              <a:rPr lang="el-GR" b="1" dirty="0" smtClean="0"/>
              <a:t>βασκικής πόλης Γκουέρνικα </a:t>
            </a:r>
            <a:r>
              <a:rPr lang="el-GR" dirty="0" smtClean="0"/>
              <a:t>από γερμανούς και ιταλούς εθελοντές αεροπόρους, που συνεργάζονταν με τους εθνικιστές του στρατηγού </a:t>
            </a:r>
            <a:r>
              <a:rPr lang="el-GR" dirty="0" smtClean="0"/>
              <a:t>Φράνκο, </a:t>
            </a:r>
            <a:r>
              <a:rPr lang="el-GR" dirty="0" smtClean="0"/>
              <a:t>κατά τη διάρκεια του </a:t>
            </a:r>
            <a:r>
              <a:rPr lang="el-GR" dirty="0" smtClean="0"/>
              <a:t>Ισπανικού </a:t>
            </a:r>
            <a:r>
              <a:rPr lang="el-GR" dirty="0" smtClean="0"/>
              <a:t>εμφυλίου πολέμου (1936-1939</a:t>
            </a:r>
            <a:r>
              <a:rPr lang="el-GR" dirty="0" smtClean="0"/>
              <a:t>),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έμεινε </a:t>
            </a:r>
            <a:r>
              <a:rPr lang="el-GR" sz="3200" dirty="0" smtClean="0"/>
              <a:t>στην ιστορία κυρίως </a:t>
            </a:r>
            <a:r>
              <a:rPr lang="el-GR" sz="3200" dirty="0" smtClean="0"/>
              <a:t>χάρη </a:t>
            </a:r>
            <a:r>
              <a:rPr lang="el-GR" sz="3200" dirty="0" smtClean="0"/>
              <a:t>στον πίνακα του μεγάλου ισπανού ζωγράφου </a:t>
            </a:r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Πάμπλο Πικάσο</a:t>
            </a:r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l-GR" sz="3200" dirty="0" smtClean="0"/>
              <a:t>που αποτύπωσε μοναδικά τη φρίκη του πολέμου.</a:t>
            </a:r>
            <a:br>
              <a:rPr lang="el-GR" sz="3200" dirty="0" smtClean="0"/>
            </a:b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Γκερνίκα (Guernica στα ισπανικά ή </a:t>
            </a:r>
            <a:r>
              <a:rPr lang="el-GR" i="1" dirty="0" smtClean="0"/>
              <a:t>Γκουέρνικα)</a:t>
            </a:r>
            <a:endParaRPr lang="en-US" dirty="0"/>
          </a:p>
        </p:txBody>
      </p:sp>
      <p:pic>
        <p:nvPicPr>
          <p:cNvPr id="4" name="Content Placeholder 3" descr="ΓΓΓΓΓΓΓΓΓΓΓΓΓΓΓ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1772816"/>
            <a:ext cx="6954433" cy="433427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ΑΛΛΑ ΓΝΩΣΤΑ ΕΡΓΑ ΤΟΥ</a:t>
            </a:r>
            <a:endParaRPr lang="en-US" dirty="0"/>
          </a:p>
        </p:txBody>
      </p:sp>
      <p:pic>
        <p:nvPicPr>
          <p:cNvPr id="1026" name="Picture 2" descr="C:\Users\Panagiotis\Desktop\ΠΙΨΑΣΟ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2880320" cy="4017289"/>
          </a:xfrm>
          <a:prstGeom prst="rect">
            <a:avLst/>
          </a:prstGeom>
          <a:noFill/>
        </p:spPr>
      </p:pic>
      <p:pic>
        <p:nvPicPr>
          <p:cNvPr id="1027" name="Picture 3" descr="C:\Users\Panagiotis\Desktop\ΠΙΚΑΣ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1916833"/>
            <a:ext cx="3732737" cy="3920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Σαλβαδόρ Νταλί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Ο Σαλβαδόρ Νταλί, ο γνωστός σουρεαλιστής ζωγράφος, ήταν επίσης καταλανός.</a:t>
            </a:r>
            <a:endParaRPr lang="en-US" sz="4000" b="1" dirty="0"/>
          </a:p>
        </p:txBody>
      </p:sp>
      <p:pic>
        <p:nvPicPr>
          <p:cNvPr id="5" name="Picture 2" descr="C:\Users\teacher\Desktop\ERASMUS+ VARIOUS\WALL DISPLAYS-photos\catalonia\catalon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3" y="1628800"/>
            <a:ext cx="3265789" cy="3618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 ΤΟΥ</a:t>
            </a:r>
            <a:endParaRPr lang="en-US" dirty="0"/>
          </a:p>
        </p:txBody>
      </p:sp>
      <p:pic>
        <p:nvPicPr>
          <p:cNvPr id="5" name="Picture 2" descr="C:\Users\teacher\Desktop\ERASMUS+ VARIOUS\WALL DISPLAYS-photos\catalonia\1717432_or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070853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anagiotis\Desktop\ΗΗΗΗΗΗΗΗΗΗΗΗΗΗΗΗ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852833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Αρχιτεκτονική είναι το κύριο </a:t>
            </a:r>
            <a:r>
              <a:rPr lang="el-GR" dirty="0" smtClean="0"/>
              <a:t>χαρακτηριστικό </a:t>
            </a:r>
            <a:r>
              <a:rPr lang="el-GR" dirty="0"/>
              <a:t>της Καταλονικής </a:t>
            </a:r>
            <a:r>
              <a:rPr lang="el-GR" dirty="0" smtClean="0"/>
              <a:t>τέχνης</a:t>
            </a:r>
            <a:r>
              <a:rPr lang="el-GR" dirty="0"/>
              <a:t>.</a:t>
            </a:r>
          </a:p>
          <a:p>
            <a:pPr>
              <a:buNone/>
            </a:pPr>
            <a:r>
              <a:rPr lang="el-GR" dirty="0"/>
              <a:t> </a:t>
            </a:r>
          </a:p>
        </p:txBody>
      </p:sp>
      <p:pic>
        <p:nvPicPr>
          <p:cNvPr id="4" name="Picture 2" descr="C:\Users\teacher\Desktop\ERASMUS+ VARIOUS\WALL DISPLAYS-photos\catalonia\772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024336" cy="2927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eacher\Desktop\ERASMUS+ VARIOUS\WALL DISPLAYS-photos\catalonia\8317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3834796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9686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THANKS FOR YOUR ATTENTION!</a:t>
            </a:r>
            <a:endParaRPr lang="en-US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l-GR" b="1" dirty="0"/>
              <a:t>Η Καταλονία συνορεύει με </a:t>
            </a:r>
            <a:r>
              <a:rPr lang="el-GR" b="1" dirty="0" smtClean="0"/>
              <a:t>τη </a:t>
            </a:r>
            <a:r>
              <a:rPr lang="el-GR" b="1" dirty="0"/>
              <a:t>Γαλλία και </a:t>
            </a:r>
            <a:r>
              <a:rPr lang="el-GR" b="1" dirty="0" smtClean="0"/>
              <a:t>την </a:t>
            </a:r>
            <a:r>
              <a:rPr lang="el-GR" b="1" dirty="0" smtClean="0"/>
              <a:t>Ανδόρα στα βόρεια, </a:t>
            </a:r>
            <a:r>
              <a:rPr lang="el-GR" b="1" dirty="0"/>
              <a:t>με την Αραγονία στα δυτικά, τη Βαλενθιακή Δημοκρατία στα νότια και </a:t>
            </a:r>
            <a:r>
              <a:rPr lang="el-GR" b="1" dirty="0" smtClean="0"/>
              <a:t>τη </a:t>
            </a:r>
            <a:r>
              <a:rPr lang="el-GR" b="1" dirty="0"/>
              <a:t>Μεσόγειο Θάλασσα στα ανατολικά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12290" name="Picture 2" descr="C:\Users\teacher\Desktop\catalonia_2-300x2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82186"/>
            <a:ext cx="4369668" cy="3903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14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Η </a:t>
            </a:r>
            <a:r>
              <a:rPr lang="el-GR" b="1" u="sng" dirty="0"/>
              <a:t>Βαρκελώνη</a:t>
            </a:r>
            <a:r>
              <a:rPr lang="el-GR" b="1" dirty="0"/>
              <a:t> είναι η δεύτερη μεγαλύτερη πόλη στην </a:t>
            </a:r>
            <a:r>
              <a:rPr lang="el-GR" b="1" dirty="0" smtClean="0"/>
              <a:t>Ισπανία &amp; πρωτεύουσα της Καταλ</a:t>
            </a:r>
            <a:r>
              <a:rPr lang="en-US" b="1" dirty="0" smtClean="0"/>
              <a:t>o</a:t>
            </a:r>
            <a:r>
              <a:rPr lang="el-GR" b="1" dirty="0" smtClean="0"/>
              <a:t>νίας</a:t>
            </a:r>
            <a:endParaRPr lang="el-GR" b="1" dirty="0"/>
          </a:p>
        </p:txBody>
      </p:sp>
      <p:pic>
        <p:nvPicPr>
          <p:cNvPr id="9218" name="Picture 2" descr="C:\Users\teacher\Desktop\barcelona_02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5" y="2272506"/>
            <a:ext cx="7334250" cy="318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266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>Η </a:t>
            </a:r>
            <a:r>
              <a:rPr lang="el-GR" sz="3600" b="1" dirty="0"/>
              <a:t>Ταραγκόνα είναι μια εκπληκτική πόλη </a:t>
            </a:r>
            <a:r>
              <a:rPr lang="el-GR" sz="3600" b="1" dirty="0" smtClean="0"/>
              <a:t>όπου </a:t>
            </a:r>
            <a:r>
              <a:rPr lang="el-GR" sz="3600" b="1" dirty="0"/>
              <a:t>μπορείς να ανακαλύψεις αρχαίους πολιτισμούς</a:t>
            </a:r>
            <a:r>
              <a:rPr lang="el-GR" b="1" dirty="0"/>
              <a:t>.</a:t>
            </a:r>
            <a:br>
              <a:rPr lang="el-GR" b="1" dirty="0"/>
            </a:br>
            <a:endParaRPr lang="el-GR" b="1" dirty="0"/>
          </a:p>
        </p:txBody>
      </p:sp>
      <p:pic>
        <p:nvPicPr>
          <p:cNvPr id="10242" name="Picture 2" descr="C:\Users\teacher\Desktop\lllllllll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81886"/>
            <a:ext cx="5472608" cy="3641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741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H </a:t>
            </a:r>
            <a:r>
              <a:rPr lang="el-GR" sz="4000" b="1" u="sng" dirty="0" smtClean="0"/>
              <a:t>Μονσεράτ</a:t>
            </a:r>
            <a:r>
              <a:rPr lang="el-GR" sz="4000" b="1" dirty="0" smtClean="0"/>
              <a:t> </a:t>
            </a:r>
            <a:r>
              <a:rPr lang="el-GR" sz="4000" b="1" dirty="0"/>
              <a:t>είναι ένα από τα πιο σημαντικά μνημεία της Καταλονίας</a:t>
            </a:r>
            <a:r>
              <a:rPr lang="el-GR" sz="4000" dirty="0"/>
              <a:t>.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8194" name="Picture 2" descr="C:\Users\teacher\Desktop\montserrat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67118"/>
            <a:ext cx="5976664" cy="3944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350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Γλώσσα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Η </a:t>
            </a:r>
            <a:r>
              <a:rPr lang="el-GR" b="1" u="sng" dirty="0" smtClean="0"/>
              <a:t>καταλανική</a:t>
            </a:r>
            <a:r>
              <a:rPr lang="el-GR" b="1" dirty="0" smtClean="0"/>
              <a:t> είναι διαφορετική γλώσσα από την</a:t>
            </a:r>
            <a:r>
              <a:rPr lang="en-US" b="1" dirty="0" smtClean="0"/>
              <a:t> </a:t>
            </a:r>
            <a:r>
              <a:rPr lang="el-GR" b="1" u="sng" dirty="0" smtClean="0"/>
              <a:t>ισπανική</a:t>
            </a:r>
            <a:r>
              <a:rPr lang="en-US" b="1" u="sng" dirty="0" smtClean="0"/>
              <a:t>.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4099" name="Picture 3" descr="C:\Users\Panagiotis\Desktop\k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2808311" cy="2871561"/>
          </a:xfrm>
          <a:prstGeom prst="rect">
            <a:avLst/>
          </a:prstGeom>
          <a:noFill/>
        </p:spPr>
      </p:pic>
      <p:pic>
        <p:nvPicPr>
          <p:cNvPr id="4100" name="Picture 4" descr="C:\Users\Panagiotis\Desktop\kkkkkkkkkk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36912"/>
            <a:ext cx="2611363" cy="3609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786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Η </a:t>
            </a:r>
            <a:r>
              <a:rPr lang="el-GR" sz="4000" b="1" u="sng" dirty="0" smtClean="0"/>
              <a:t>11η Σεπτεμβρίου </a:t>
            </a:r>
            <a:r>
              <a:rPr lang="el-GR" sz="4000" b="1" dirty="0" smtClean="0"/>
              <a:t>είναι εθνική γιορτή της Καταλονίας και ονομάζεται </a:t>
            </a:r>
            <a:r>
              <a:rPr lang="el-GR" sz="4000" b="1" u="sng" dirty="0" smtClean="0"/>
              <a:t>La Diada</a:t>
            </a:r>
            <a:r>
              <a:rPr lang="el-GR" sz="4000" b="1" dirty="0" smtClean="0"/>
              <a:t>.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pic>
        <p:nvPicPr>
          <p:cNvPr id="5123" name="Picture 3" descr="C:\Users\Panagiotis\Desktop\kkkkkkkk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5531449" cy="2629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σύμβολα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Η </a:t>
            </a:r>
            <a:r>
              <a:rPr lang="el-GR" b="1" dirty="0"/>
              <a:t>Καταλονία έχει </a:t>
            </a:r>
            <a:r>
              <a:rPr lang="el-GR" b="1" dirty="0" smtClean="0"/>
              <a:t>τα </a:t>
            </a:r>
            <a:r>
              <a:rPr lang="el-GR" b="1" dirty="0"/>
              <a:t>δικά της αντιπροσωπευτικά και μοναδικά σύμβολα όπως τη σημαία της, </a:t>
            </a:r>
            <a:r>
              <a:rPr lang="el-GR" b="1" dirty="0" smtClean="0"/>
              <a:t>la </a:t>
            </a:r>
            <a:r>
              <a:rPr lang="el-GR" b="1" dirty="0"/>
              <a:t>Senyera.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Content Placeholder 3" descr="γγγγγγγγγγγγ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212976"/>
            <a:ext cx="3960440" cy="29665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113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Sardana</a:t>
            </a:r>
            <a:r>
              <a:rPr lang="en-US" dirty="0" smtClean="0"/>
              <a:t>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4000" b="1" dirty="0" smtClean="0"/>
              <a:t>Ο Σαρντάνα είναι ο πιο χαρακτηριστικός χορός της Καταλονίας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2050" name="Picture 2" descr="C:\Users\Panagiotis\Desktop\σσσσσσσσσσ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61048"/>
            <a:ext cx="400372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279</Words>
  <Application>Microsoft Office PowerPoint</Application>
  <PresentationFormat>On-screen Show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Θέμα του Office</vt:lpstr>
      <vt:lpstr> ΚΑΤΑΛΟΝΙΑ Η Καταλονία βρίσκεται στην βορειοανατολική Ισπανία.  </vt:lpstr>
      <vt:lpstr>Slide 2</vt:lpstr>
      <vt:lpstr>Η Βαρκελώνη είναι η δεύτερη μεγαλύτερη πόλη στην Ισπανία &amp; πρωτεύουσα της Καταλoνίας</vt:lpstr>
      <vt:lpstr>Η Ταραγκόνα είναι μια εκπληκτική πόλη όπου μπορείς να ανακαλύψεις αρχαίους πολιτισμούς. </vt:lpstr>
      <vt:lpstr> H Μονσεράτ είναι ένα από τα πιο σημαντικά μνημεία της Καταλονίας. </vt:lpstr>
      <vt:lpstr>Γλώσσα</vt:lpstr>
      <vt:lpstr>Η 11η Σεπτεμβρίου είναι εθνική γιορτή της Καταλονίας και ονομάζεται La Diada. </vt:lpstr>
      <vt:lpstr>σύμβολα</vt:lpstr>
      <vt:lpstr>Sardana dance</vt:lpstr>
      <vt:lpstr>Sant Jordi</vt:lpstr>
      <vt:lpstr> Στην πόλη Vilafranca del Penedès διοργανώνεται φεστιβάλ, με παραδοσιακούς χορούς, που ονομάζεται "Festa Major"</vt:lpstr>
      <vt:lpstr>PABLO PICASSO 1881-1973</vt:lpstr>
      <vt:lpstr>Γκερνίκα ή Γκουέρνικα(1937)</vt:lpstr>
      <vt:lpstr>Γκερνίκα (Guernica στα ισπανικά ή Γκουέρνικα)</vt:lpstr>
      <vt:lpstr>ΑΛΛΑ ΓΝΩΣΤΑ ΕΡΓΑ ΤΟΥ</vt:lpstr>
      <vt:lpstr>Σαλβαδόρ Νταλί</vt:lpstr>
      <vt:lpstr>ΕΡΓΑ ΤΟΥ</vt:lpstr>
      <vt:lpstr>Αρχιτεκτονική</vt:lpstr>
      <vt:lpstr>6th GRADE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ΚΑΤΑΛΟΝΙΑ</dc:title>
  <dc:creator>teacher</dc:creator>
  <cp:lastModifiedBy>Panagiotis</cp:lastModifiedBy>
  <cp:revision>65</cp:revision>
  <dcterms:created xsi:type="dcterms:W3CDTF">2015-03-06T12:44:53Z</dcterms:created>
  <dcterms:modified xsi:type="dcterms:W3CDTF">2015-04-29T21:05:06Z</dcterms:modified>
</cp:coreProperties>
</file>